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D6651C-E775-443E-99BF-5046B6C1E294}" type="datetimeFigureOut">
              <a:rPr lang="it-IT" smtClean="0"/>
              <a:t>17/05/2018</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43DBA1-BA49-45C3-A009-7EA7D9A6D376}" type="slidenum">
              <a:rPr lang="it-IT" smtClean="0"/>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C343DBA1-BA49-45C3-A009-7EA7D9A6D376}" type="slidenum">
              <a:rPr lang="it-IT" smtClean="0"/>
              <a:t>4</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1"/>
      </p:bgRef>
    </p:bg>
    <p:spTree>
      <p:nvGrpSpPr>
        <p:cNvPr id="1" name=""/>
        <p:cNvGrpSpPr/>
        <p:nvPr/>
      </p:nvGrpSpPr>
      <p:grpSpPr>
        <a:xfrm>
          <a:off x="0" y="0"/>
          <a:ext cx="0" cy="0"/>
          <a:chOff x="0" y="0"/>
          <a:chExt cx="0" cy="0"/>
        </a:xfrm>
      </p:grpSpPr>
      <p:sp>
        <p:nvSpPr>
          <p:cNvPr id="8" name="Titolo 7"/>
          <p:cNvSpPr>
            <a:spLocks noGrp="1"/>
          </p:cNvSpPr>
          <p:nvPr>
            <p:ph type="ctrTitle"/>
          </p:nvPr>
        </p:nvSpPr>
        <p:spPr>
          <a:xfrm>
            <a:off x="2286000" y="3124200"/>
            <a:ext cx="6172200" cy="1894362"/>
          </a:xfrm>
        </p:spPr>
        <p:txBody>
          <a:bodyPr/>
          <a:lstStyle>
            <a:lvl1pPr>
              <a:defRPr b="1"/>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bwMode="auto">
          <a:xfrm rot="5400000">
            <a:off x="7764621" y="1174097"/>
            <a:ext cx="2286000" cy="381000"/>
          </a:xfrm>
        </p:spPr>
        <p:txBody>
          <a:bodyPr/>
          <a:lstStyle/>
          <a:p>
            <a:fld id="{611C7BA1-E39A-4D87-96A8-1EFCFCCE8501}" type="datetimeFigureOut">
              <a:rPr lang="it-IT" smtClean="0"/>
              <a:t>17/05/2018</a:t>
            </a:fld>
            <a:endParaRPr lang="it-IT"/>
          </a:p>
        </p:txBody>
      </p:sp>
      <p:sp>
        <p:nvSpPr>
          <p:cNvPr id="17" name="Segnaposto piè di pagina 16"/>
          <p:cNvSpPr>
            <a:spLocks noGrp="1"/>
          </p:cNvSpPr>
          <p:nvPr>
            <p:ph type="ftr" sz="quarter" idx="11"/>
          </p:nvPr>
        </p:nvSpPr>
        <p:spPr bwMode="auto">
          <a:xfrm rot="5400000">
            <a:off x="7077269" y="4181669"/>
            <a:ext cx="3657600" cy="384048"/>
          </a:xfrm>
        </p:spPr>
        <p:txBody>
          <a:bodyPr/>
          <a:lstStyle/>
          <a:p>
            <a:endParaRPr lang="it-IT"/>
          </a:p>
        </p:txBody>
      </p:sp>
      <p:sp>
        <p:nvSpPr>
          <p:cNvPr id="10" name="Rettango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tango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tango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ttore 1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ttore 1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ttore 1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tango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egnaposto numero diapositiva 28"/>
          <p:cNvSpPr>
            <a:spLocks noGrp="1"/>
          </p:cNvSpPr>
          <p:nvPr>
            <p:ph type="sldNum" sz="quarter" idx="12"/>
          </p:nvPr>
        </p:nvSpPr>
        <p:spPr bwMode="auto">
          <a:xfrm>
            <a:off x="1325544" y="4928702"/>
            <a:ext cx="609600" cy="517524"/>
          </a:xfrm>
        </p:spPr>
        <p:txBody>
          <a:bodyPr/>
          <a:lstStyle/>
          <a:p>
            <a:fld id="{17B62D90-73A7-4529-80E5-5CB54D5392B7}" type="slidenum">
              <a:rPr lang="it-IT" smtClean="0"/>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611C7BA1-E39A-4D87-96A8-1EFCFCCE8501}" type="datetimeFigureOut">
              <a:rPr lang="it-IT" smtClean="0"/>
              <a:t>17/05/2018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7B62D90-73A7-4529-80E5-5CB54D5392B7}"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611C7BA1-E39A-4D87-96A8-1EFCFCCE8501}" type="datetimeFigureOut">
              <a:rPr lang="it-IT" smtClean="0"/>
              <a:t>17/05/2018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7B62D90-73A7-4529-80E5-5CB54D5392B7}"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8" name="Segnaposto contenuto 7"/>
          <p:cNvSpPr>
            <a:spLocks noGrp="1"/>
          </p:cNvSpPr>
          <p:nvPr>
            <p:ph sz="quarter" idx="1"/>
          </p:nvPr>
        </p:nvSpPr>
        <p:spPr>
          <a:xfrm>
            <a:off x="457200" y="1600200"/>
            <a:ext cx="7467600" cy="487375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4"/>
          </p:nvPr>
        </p:nvSpPr>
        <p:spPr/>
        <p:txBody>
          <a:bodyPr rtlCol="0"/>
          <a:lstStyle/>
          <a:p>
            <a:fld id="{611C7BA1-E39A-4D87-96A8-1EFCFCCE8501}" type="datetimeFigureOut">
              <a:rPr lang="it-IT" smtClean="0"/>
              <a:t>17/05/2018</a:t>
            </a:fld>
            <a:endParaRPr lang="it-IT"/>
          </a:p>
        </p:txBody>
      </p:sp>
      <p:sp>
        <p:nvSpPr>
          <p:cNvPr id="9" name="Segnaposto numero diapositiva 8"/>
          <p:cNvSpPr>
            <a:spLocks noGrp="1"/>
          </p:cNvSpPr>
          <p:nvPr>
            <p:ph type="sldNum" sz="quarter" idx="15"/>
          </p:nvPr>
        </p:nvSpPr>
        <p:spPr/>
        <p:txBody>
          <a:bodyPr rtlCol="0"/>
          <a:lstStyle/>
          <a:p>
            <a:fld id="{17B62D90-73A7-4529-80E5-5CB54D5392B7}" type="slidenum">
              <a:rPr lang="it-IT" smtClean="0"/>
              <a:t>‹N›</a:t>
            </a:fld>
            <a:endParaRPr lang="it-IT"/>
          </a:p>
        </p:txBody>
      </p:sp>
      <p:sp>
        <p:nvSpPr>
          <p:cNvPr id="10" name="Segnaposto piè di pagina 9"/>
          <p:cNvSpPr>
            <a:spLocks noGrp="1"/>
          </p:cNvSpPr>
          <p:nvPr>
            <p:ph type="ftr" sz="quarter" idx="16"/>
          </p:nvPr>
        </p:nvSpPr>
        <p:spPr/>
        <p:txBody>
          <a:bodyPr rtlCol="0"/>
          <a:lstStyle/>
          <a:p>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bwMode="auto">
          <a:xfrm rot="5400000">
            <a:off x="7763256" y="1170432"/>
            <a:ext cx="2286000" cy="381000"/>
          </a:xfrm>
        </p:spPr>
        <p:txBody>
          <a:bodyPr/>
          <a:lstStyle/>
          <a:p>
            <a:fld id="{611C7BA1-E39A-4D87-96A8-1EFCFCCE8501}" type="datetimeFigureOut">
              <a:rPr lang="it-IT" smtClean="0"/>
              <a:t>17/05/2018</a:t>
            </a:fld>
            <a:endParaRPr lang="it-IT"/>
          </a:p>
        </p:txBody>
      </p:sp>
      <p:sp>
        <p:nvSpPr>
          <p:cNvPr id="5" name="Segnaposto piè di pagina 4"/>
          <p:cNvSpPr>
            <a:spLocks noGrp="1"/>
          </p:cNvSpPr>
          <p:nvPr>
            <p:ph type="ftr" sz="quarter" idx="11"/>
          </p:nvPr>
        </p:nvSpPr>
        <p:spPr bwMode="auto">
          <a:xfrm rot="5400000">
            <a:off x="7077456" y="4178808"/>
            <a:ext cx="3657600" cy="384048"/>
          </a:xfrm>
        </p:spPr>
        <p:txBody>
          <a:bodyPr/>
          <a:lstStyle/>
          <a:p>
            <a:endParaRPr lang="it-IT"/>
          </a:p>
        </p:txBody>
      </p:sp>
      <p:sp>
        <p:nvSpPr>
          <p:cNvPr id="9" name="Rettango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ttore 1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ttore 1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tango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ttore 1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egnaposto numero diapositiva 5"/>
          <p:cNvSpPr>
            <a:spLocks noGrp="1"/>
          </p:cNvSpPr>
          <p:nvPr>
            <p:ph type="sldNum" sz="quarter" idx="12"/>
          </p:nvPr>
        </p:nvSpPr>
        <p:spPr bwMode="auto">
          <a:xfrm>
            <a:off x="1340616" y="4928702"/>
            <a:ext cx="609600" cy="517524"/>
          </a:xfrm>
        </p:spPr>
        <p:txBody>
          <a:bodyPr/>
          <a:lstStyle/>
          <a:p>
            <a:fld id="{17B62D90-73A7-4529-80E5-5CB54D5392B7}" type="slidenum">
              <a:rPr lang="it-IT" smtClean="0"/>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611C7BA1-E39A-4D87-96A8-1EFCFCCE8501}" type="datetimeFigureOut">
              <a:rPr lang="it-IT" smtClean="0"/>
              <a:t>17/05/2018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7B62D90-73A7-4529-80E5-5CB54D5392B7}" type="slidenum">
              <a:rPr lang="it-IT" smtClean="0"/>
              <a:t>‹N›</a:t>
            </a:fld>
            <a:endParaRPr lang="it-IT"/>
          </a:p>
        </p:txBody>
      </p:sp>
      <p:sp>
        <p:nvSpPr>
          <p:cNvPr id="9" name="Segnaposto contenuto 8"/>
          <p:cNvSpPr>
            <a:spLocks noGrp="1"/>
          </p:cNvSpPr>
          <p:nvPr>
            <p:ph sz="quarter" idx="1"/>
          </p:nvPr>
        </p:nvSpPr>
        <p:spPr>
          <a:xfrm>
            <a:off x="457200"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270248"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nchor="b"/>
          <a:lstStyle>
            <a:lvl1pPr>
              <a:defRPr/>
            </a:lvl1pPr>
          </a:lstStyle>
          <a:p>
            <a:r>
              <a:rPr kumimoji="0" lang="it-IT" smtClean="0"/>
              <a:t>Fare clic per modificare lo stile del titolo</a:t>
            </a:r>
            <a:endParaRPr kumimoji="0" lang="en-US"/>
          </a:p>
        </p:txBody>
      </p:sp>
      <p:sp>
        <p:nvSpPr>
          <p:cNvPr id="7" name="Segnaposto data 6"/>
          <p:cNvSpPr>
            <a:spLocks noGrp="1"/>
          </p:cNvSpPr>
          <p:nvPr>
            <p:ph type="dt" sz="half" idx="10"/>
          </p:nvPr>
        </p:nvSpPr>
        <p:spPr/>
        <p:txBody>
          <a:bodyPr/>
          <a:lstStyle/>
          <a:p>
            <a:fld id="{611C7BA1-E39A-4D87-96A8-1EFCFCCE8501}" type="datetimeFigureOut">
              <a:rPr lang="it-IT" smtClean="0"/>
              <a:t>17/05/2018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7B62D90-73A7-4529-80E5-5CB54D5392B7}" type="slidenum">
              <a:rPr lang="it-IT" smtClean="0"/>
              <a:t>‹N›</a:t>
            </a:fld>
            <a:endParaRPr lang="it-IT"/>
          </a:p>
        </p:txBody>
      </p:sp>
      <p:sp>
        <p:nvSpPr>
          <p:cNvPr id="11" name="Segnaposto contenuto 10"/>
          <p:cNvSpPr>
            <a:spLocks noGrp="1"/>
          </p:cNvSpPr>
          <p:nvPr>
            <p:ph sz="quarter" idx="2"/>
          </p:nvPr>
        </p:nvSpPr>
        <p:spPr>
          <a:xfrm>
            <a:off x="457200"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371975"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6" name="Segnaposto data 5"/>
          <p:cNvSpPr>
            <a:spLocks noGrp="1"/>
          </p:cNvSpPr>
          <p:nvPr>
            <p:ph type="dt" sz="half" idx="10"/>
          </p:nvPr>
        </p:nvSpPr>
        <p:spPr/>
        <p:txBody>
          <a:bodyPr rtlCol="0"/>
          <a:lstStyle/>
          <a:p>
            <a:fld id="{611C7BA1-E39A-4D87-96A8-1EFCFCCE8501}" type="datetimeFigureOut">
              <a:rPr lang="it-IT" smtClean="0"/>
              <a:t>17/05/2018</a:t>
            </a:fld>
            <a:endParaRPr lang="it-IT"/>
          </a:p>
        </p:txBody>
      </p:sp>
      <p:sp>
        <p:nvSpPr>
          <p:cNvPr id="7" name="Segnaposto numero diapositiva 6"/>
          <p:cNvSpPr>
            <a:spLocks noGrp="1"/>
          </p:cNvSpPr>
          <p:nvPr>
            <p:ph type="sldNum" sz="quarter" idx="11"/>
          </p:nvPr>
        </p:nvSpPr>
        <p:spPr/>
        <p:txBody>
          <a:bodyPr rtlCol="0"/>
          <a:lstStyle/>
          <a:p>
            <a:fld id="{17B62D90-73A7-4529-80E5-5CB54D5392B7}" type="slidenum">
              <a:rPr lang="it-IT" smtClean="0"/>
              <a:t>‹N›</a:t>
            </a:fld>
            <a:endParaRPr lang="it-IT"/>
          </a:p>
        </p:txBody>
      </p:sp>
      <p:sp>
        <p:nvSpPr>
          <p:cNvPr id="8" name="Segnaposto piè di pagina 7"/>
          <p:cNvSpPr>
            <a:spLocks noGrp="1"/>
          </p:cNvSpPr>
          <p:nvPr>
            <p:ph type="ftr" sz="quarter" idx="12"/>
          </p:nvPr>
        </p:nvSpPr>
        <p:spPr/>
        <p:txBody>
          <a:bodyPr rtlCol="0"/>
          <a:lstStyle/>
          <a:p>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11C7BA1-E39A-4D87-96A8-1EFCFCCE8501}" type="datetimeFigureOut">
              <a:rPr lang="it-IT" smtClean="0"/>
              <a:t>17/05/2018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7B62D90-73A7-4529-80E5-5CB54D5392B7}"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o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Connettore 1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ttore 1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ttore 1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tango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egnaposto contenuto 17"/>
          <p:cNvSpPr>
            <a:spLocks noGrp="1"/>
          </p:cNvSpPr>
          <p:nvPr>
            <p:ph sz="quarter" idx="1"/>
          </p:nvPr>
        </p:nvSpPr>
        <p:spPr>
          <a:xfrm>
            <a:off x="304800" y="274320"/>
            <a:ext cx="5638800" cy="6327648"/>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4"/>
          </p:nvPr>
        </p:nvSpPr>
        <p:spPr/>
        <p:txBody>
          <a:bodyPr rtlCol="0"/>
          <a:lstStyle/>
          <a:p>
            <a:fld id="{611C7BA1-E39A-4D87-96A8-1EFCFCCE8501}" type="datetimeFigureOut">
              <a:rPr lang="it-IT" smtClean="0"/>
              <a:t>17/05/2018</a:t>
            </a:fld>
            <a:endParaRPr lang="it-IT"/>
          </a:p>
        </p:txBody>
      </p:sp>
      <p:sp>
        <p:nvSpPr>
          <p:cNvPr id="22" name="Segnaposto numero diapositiva 21"/>
          <p:cNvSpPr>
            <a:spLocks noGrp="1"/>
          </p:cNvSpPr>
          <p:nvPr>
            <p:ph type="sldNum" sz="quarter" idx="15"/>
          </p:nvPr>
        </p:nvSpPr>
        <p:spPr/>
        <p:txBody>
          <a:bodyPr rtlCol="0"/>
          <a:lstStyle/>
          <a:p>
            <a:fld id="{17B62D90-73A7-4529-80E5-5CB54D5392B7}" type="slidenum">
              <a:rPr lang="it-IT" smtClean="0"/>
              <a:t>‹N›</a:t>
            </a:fld>
            <a:endParaRPr lang="it-IT"/>
          </a:p>
        </p:txBody>
      </p:sp>
      <p:sp>
        <p:nvSpPr>
          <p:cNvPr id="23" name="Segnaposto piè di pagina 22"/>
          <p:cNvSpPr>
            <a:spLocks noGrp="1"/>
          </p:cNvSpPr>
          <p:nvPr>
            <p:ph type="ftr" sz="quarter" idx="16"/>
          </p:nvPr>
        </p:nvSpPr>
        <p:spPr/>
        <p:txBody>
          <a:bodyPr rtlCol="0"/>
          <a:lstStyle/>
          <a:p>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Connettore 1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olo 1"/>
          <p:cNvSpPr>
            <a:spLocks noGrp="1"/>
          </p:cNvSpPr>
          <p:nvPr>
            <p:ph type="title"/>
          </p:nvPr>
        </p:nvSpPr>
        <p:spPr>
          <a:xfrm rot="5400000">
            <a:off x="3350133" y="3200400"/>
            <a:ext cx="6309360" cy="457200"/>
          </a:xfrm>
        </p:spPr>
        <p:txBody>
          <a:bodyPr anchor="b"/>
          <a:lstStyle>
            <a:lvl1pPr algn="l">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10" name="Connettore 1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tango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ttore 1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ttore 1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ttore 1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egnaposto data 16"/>
          <p:cNvSpPr>
            <a:spLocks noGrp="1"/>
          </p:cNvSpPr>
          <p:nvPr>
            <p:ph type="dt" sz="half" idx="10"/>
          </p:nvPr>
        </p:nvSpPr>
        <p:spPr/>
        <p:txBody>
          <a:bodyPr rtlCol="0"/>
          <a:lstStyle/>
          <a:p>
            <a:fld id="{611C7BA1-E39A-4D87-96A8-1EFCFCCE8501}" type="datetimeFigureOut">
              <a:rPr lang="it-IT" smtClean="0"/>
              <a:t>17/05/2018</a:t>
            </a:fld>
            <a:endParaRPr lang="it-IT"/>
          </a:p>
        </p:txBody>
      </p:sp>
      <p:sp>
        <p:nvSpPr>
          <p:cNvPr id="18" name="Segnaposto numero diapositiva 17"/>
          <p:cNvSpPr>
            <a:spLocks noGrp="1"/>
          </p:cNvSpPr>
          <p:nvPr>
            <p:ph type="sldNum" sz="quarter" idx="11"/>
          </p:nvPr>
        </p:nvSpPr>
        <p:spPr/>
        <p:txBody>
          <a:bodyPr rtlCol="0"/>
          <a:lstStyle/>
          <a:p>
            <a:fld id="{17B62D90-73A7-4529-80E5-5CB54D5392B7}" type="slidenum">
              <a:rPr lang="it-IT" smtClean="0"/>
              <a:t>‹N›</a:t>
            </a:fld>
            <a:endParaRPr lang="it-IT"/>
          </a:p>
        </p:txBody>
      </p:sp>
      <p:sp>
        <p:nvSpPr>
          <p:cNvPr id="21" name="Segnaposto piè di pagina 20"/>
          <p:cNvSpPr>
            <a:spLocks noGrp="1"/>
          </p:cNvSpPr>
          <p:nvPr>
            <p:ph type="ftr" sz="quarter" idx="12"/>
          </p:nvPr>
        </p:nvSpPr>
        <p:spPr/>
        <p:txBody>
          <a:bodyPr rtlCol="0"/>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11C7BA1-E39A-4D87-96A8-1EFCFCCE8501}" type="datetimeFigureOut">
              <a:rPr lang="it-IT" smtClean="0"/>
              <a:t>17/05/2018</a:t>
            </a:fld>
            <a:endParaRPr lang="it-IT"/>
          </a:p>
        </p:txBody>
      </p:sp>
      <p:sp>
        <p:nvSpPr>
          <p:cNvPr id="3" name="Segnaposto piè di pagina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t-IT"/>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ttore 1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egnaposto numero diapos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7B62D90-73A7-4529-80E5-5CB54D5392B7}"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logo_sindacato_snals.jpg"/>
          <p:cNvPicPr>
            <a:picLocks noChangeAspect="1"/>
          </p:cNvPicPr>
          <p:nvPr/>
        </p:nvPicPr>
        <p:blipFill>
          <a:blip r:embed="rId2" cstate="print">
            <a:clrChange>
              <a:clrFrom>
                <a:srgbClr val="FFFFFE"/>
              </a:clrFrom>
              <a:clrTo>
                <a:srgbClr val="FFFFFE">
                  <a:alpha val="0"/>
                </a:srgbClr>
              </a:clrTo>
            </a:clrChange>
          </a:blip>
          <a:stretch>
            <a:fillRect/>
          </a:stretch>
        </p:blipFill>
        <p:spPr>
          <a:xfrm>
            <a:off x="1979712" y="0"/>
            <a:ext cx="4735111" cy="1340245"/>
          </a:xfrm>
          <a:prstGeom prst="rect">
            <a:avLst/>
          </a:prstGeom>
        </p:spPr>
      </p:pic>
      <p:sp>
        <p:nvSpPr>
          <p:cNvPr id="2" name="Titolo 1"/>
          <p:cNvSpPr>
            <a:spLocks noGrp="1"/>
          </p:cNvSpPr>
          <p:nvPr>
            <p:ph type="ctrTitle"/>
          </p:nvPr>
        </p:nvSpPr>
        <p:spPr>
          <a:xfrm>
            <a:off x="1331640" y="1412776"/>
            <a:ext cx="6172200" cy="581450"/>
          </a:xfr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a:lstStyle/>
          <a:p>
            <a:pPr algn="ctr"/>
            <a:r>
              <a:rPr lang="it-IT" dirty="0" smtClean="0"/>
              <a:t>FOGGIA</a:t>
            </a:r>
            <a:endParaRPr lang="it-IT" dirty="0"/>
          </a:p>
        </p:txBody>
      </p:sp>
      <p:sp>
        <p:nvSpPr>
          <p:cNvPr id="3" name="Sottotitolo 2"/>
          <p:cNvSpPr>
            <a:spLocks noGrp="1"/>
          </p:cNvSpPr>
          <p:nvPr>
            <p:ph type="subTitle" idx="1"/>
          </p:nvPr>
        </p:nvSpPr>
        <p:spPr>
          <a:xfrm>
            <a:off x="683568" y="2924944"/>
            <a:ext cx="7920880" cy="1371600"/>
          </a:xfrm>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algn="ctr" fontAlgn="base"/>
            <a:r>
              <a:rPr lang="it-IT" sz="2400" dirty="0" smtClean="0"/>
              <a:t>COSA </a:t>
            </a:r>
            <a:r>
              <a:rPr lang="it-IT" sz="2400" dirty="0" smtClean="0"/>
              <a:t>CAMBIA PER IL PERSONALE </a:t>
            </a:r>
            <a:r>
              <a:rPr lang="it-IT" sz="2400" dirty="0" err="1" smtClean="0"/>
              <a:t>A.T.A</a:t>
            </a:r>
            <a:r>
              <a:rPr lang="it-IT" sz="2400" dirty="0" smtClean="0"/>
              <a:t>  </a:t>
            </a:r>
          </a:p>
          <a:p>
            <a:pPr algn="ctr" fontAlgn="base"/>
            <a:r>
              <a:rPr lang="it-IT" sz="2400" dirty="0" smtClean="0"/>
              <a:t>PER </a:t>
            </a:r>
            <a:r>
              <a:rPr lang="it-IT" sz="2400" dirty="0" smtClean="0"/>
              <a:t>I PERMESSI? </a:t>
            </a:r>
          </a:p>
          <a:p>
            <a:pPr algn="ctr" fontAlgn="base"/>
            <a:r>
              <a:rPr lang="it-IT" sz="2400" dirty="0" smtClean="0"/>
              <a:t>PERMESSI AGGIUNTIVI PER </a:t>
            </a:r>
            <a:r>
              <a:rPr lang="it-IT" sz="2400" dirty="0" smtClean="0"/>
              <a:t>LE</a:t>
            </a:r>
          </a:p>
          <a:p>
            <a:pPr algn="ctr" fontAlgn="base"/>
            <a:r>
              <a:rPr lang="it-IT" sz="2400" dirty="0" smtClean="0"/>
              <a:t> </a:t>
            </a:r>
            <a:r>
              <a:rPr lang="it-IT" sz="2400" dirty="0" smtClean="0"/>
              <a:t>VISITE SPECIALISTICHE. </a:t>
            </a:r>
          </a:p>
          <a:p>
            <a:endParaRPr lang="it-I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0"/>
            <a:ext cx="9144000" cy="1340768"/>
          </a:xfrm>
          <a:solidFill>
            <a:schemeClr val="accent1">
              <a:lumMod val="20000"/>
              <a:lumOff val="80000"/>
            </a:schemeClr>
          </a:solidFill>
        </p:spPr>
        <p:txBody>
          <a:bodyPr>
            <a:normAutofit fontScale="90000"/>
          </a:bodyPr>
          <a:lstStyle/>
          <a:p>
            <a:pPr algn="ctr" fontAlgn="base"/>
            <a:r>
              <a:rPr lang="it-IT" sz="2200" dirty="0" smtClean="0"/>
              <a:t>ASSENZE PER L’ESPLETAMENTO </a:t>
            </a:r>
            <a:r>
              <a:rPr lang="it-IT" sz="2200" dirty="0" err="1" smtClean="0"/>
              <a:t>DI</a:t>
            </a:r>
            <a:r>
              <a:rPr lang="it-IT" sz="2200" dirty="0" smtClean="0"/>
              <a:t> VISITE, TERAPIE, PRESTAZIONI SPECIALISTICHE OD ESAMI DIAGNOSTICI (art. 33 CCNL/2018</a:t>
            </a:r>
            <a:r>
              <a:rPr lang="it-IT" sz="2200" dirty="0" smtClean="0"/>
              <a:t>):</a:t>
            </a:r>
            <a:br>
              <a:rPr lang="it-IT" sz="2200" dirty="0" smtClean="0"/>
            </a:br>
            <a:endParaRPr lang="it-IT" sz="2200" dirty="0"/>
          </a:p>
        </p:txBody>
      </p:sp>
      <p:sp>
        <p:nvSpPr>
          <p:cNvPr id="3" name="Sottotitolo 2"/>
          <p:cNvSpPr>
            <a:spLocks noGrp="1"/>
          </p:cNvSpPr>
          <p:nvPr>
            <p:ph type="subTitle" idx="1"/>
          </p:nvPr>
        </p:nvSpPr>
        <p:spPr>
          <a:xfrm>
            <a:off x="0" y="1556792"/>
            <a:ext cx="8964488" cy="5112568"/>
          </a:xfrm>
        </p:spPr>
        <p:txBody>
          <a:bodyPr>
            <a:noAutofit/>
          </a:bodyPr>
          <a:lstStyle/>
          <a:p>
            <a:pPr fontAlgn="base"/>
            <a:r>
              <a:rPr lang="it-IT" sz="1300" dirty="0" smtClean="0"/>
              <a:t>L’art. 33 introduce per il personale ATA, ulteriori 18 ore di permesso per l’espletamento di visite, terapie, prestazioni specialistiche od esami diagnostici:</a:t>
            </a:r>
          </a:p>
          <a:p>
            <a:pPr lvl="0" fontAlgn="base"/>
            <a:r>
              <a:rPr lang="it-IT" sz="1300" dirty="0" smtClean="0"/>
              <a:t>Sono fruibili su base sia giornaliera che oraria, nella misura massima di 18 ore per anno scolastico, comprensive anche dei tempi di percorrenza da e per la sede di lavoro.</a:t>
            </a:r>
          </a:p>
          <a:p>
            <a:pPr lvl="0" fontAlgn="base"/>
            <a:r>
              <a:rPr lang="it-IT" sz="1300" dirty="0" smtClean="0"/>
              <a:t>Sono riproporzionati in caso di part </a:t>
            </a:r>
            <a:r>
              <a:rPr lang="it-IT" sz="1300" dirty="0" smtClean="0"/>
              <a:t>- </a:t>
            </a:r>
            <a:r>
              <a:rPr lang="it-IT" sz="1300" dirty="0" err="1" smtClean="0"/>
              <a:t>time</a:t>
            </a:r>
            <a:r>
              <a:rPr lang="it-IT" sz="1300" dirty="0" smtClean="0"/>
              <a:t>.</a:t>
            </a:r>
          </a:p>
          <a:p>
            <a:pPr fontAlgn="base"/>
            <a:r>
              <a:rPr lang="it-IT" sz="1300" i="1" dirty="0" smtClean="0"/>
              <a:t>Se fruiti in ore</a:t>
            </a:r>
            <a:r>
              <a:rPr lang="it-IT" sz="1300" dirty="0" smtClean="0"/>
              <a:t>:</a:t>
            </a:r>
          </a:p>
          <a:p>
            <a:pPr lvl="0" fontAlgn="base"/>
            <a:r>
              <a:rPr lang="it-IT" sz="1300" dirty="0" smtClean="0"/>
              <a:t>sono incompatibili con l’utilizzo nella medesima giornata delle altre tipologie di permessi fruibili ad ore, previsti dalla legge e dal presente CCNL, nonché con i riposi compensativi di maggiori prestazioni lavorative;</a:t>
            </a:r>
          </a:p>
          <a:p>
            <a:pPr lvl="0" fontAlgn="base"/>
            <a:r>
              <a:rPr lang="it-IT" sz="1300" dirty="0" smtClean="0"/>
              <a:t>non sono assoggettati alla decurtazione del trattamento economico accessorio prevista per le assenze per malattia nei primi 10 giorni.</a:t>
            </a:r>
          </a:p>
          <a:p>
            <a:pPr lvl="0" fontAlgn="base"/>
            <a:r>
              <a:rPr lang="it-IT" sz="1300" dirty="0" smtClean="0"/>
              <a:t>Ai fini del computo del periodo di comporto, sei ore di permesso fruite su base oraria corrispondono convenzionalmente ad una intera giornata lavorativa.</a:t>
            </a:r>
          </a:p>
          <a:p>
            <a:pPr fontAlgn="base"/>
            <a:r>
              <a:rPr lang="it-IT" sz="1300" i="1" dirty="0" smtClean="0"/>
              <a:t>Se fruiti per l’intera giornata</a:t>
            </a:r>
            <a:endParaRPr lang="it-IT" sz="1300" dirty="0" smtClean="0"/>
          </a:p>
          <a:p>
            <a:pPr fontAlgn="base"/>
            <a:r>
              <a:rPr lang="it-IT" sz="1300" dirty="0" smtClean="0"/>
              <a:t>I permessi orari possono essere fruiti anche cumulativamente per la durata dell’intera giornata lavorativa, in questo caso:</a:t>
            </a:r>
          </a:p>
          <a:p>
            <a:pPr lvl="0" fontAlgn="base"/>
            <a:r>
              <a:rPr lang="it-IT" sz="1300" dirty="0" smtClean="0"/>
              <a:t>l’incidenza dell’assenza sul monte ore a disposizione del dipendente viene computata con riferimento all’orario di lavoro che il medesimo avrebbe dovuto osservare nella giornata di assenza.</a:t>
            </a:r>
          </a:p>
          <a:p>
            <a:pPr lvl="0" fontAlgn="base"/>
            <a:r>
              <a:rPr lang="it-IT" sz="1300" dirty="0" smtClean="0"/>
              <a:t>il trattamento economico accessorio del lavoratore è sottoposto alla medesima decurtazione prevista dalla vigente legislazione per i primi dieci giorni di ogni periodo di assenza per malattia.</a:t>
            </a:r>
            <a:endParaRPr lang="it-IT" sz="13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260648"/>
            <a:ext cx="8568952" cy="868958"/>
          </a:xfrm>
          <a:solidFill>
            <a:schemeClr val="accent1">
              <a:lumMod val="20000"/>
              <a:lumOff val="80000"/>
            </a:schemeClr>
          </a:solidFill>
        </p:spPr>
        <p:txBody>
          <a:bodyPr>
            <a:normAutofit/>
          </a:bodyPr>
          <a:lstStyle/>
          <a:p>
            <a:pPr algn="ctr"/>
            <a:r>
              <a:rPr lang="it-IT" sz="1800" b="1" i="1" dirty="0" smtClean="0"/>
              <a:t>Rimane sempre la possibilità di utilizzare altri permessi o l’assenza per malattia</a:t>
            </a:r>
            <a:endParaRPr lang="it-IT" sz="1800" dirty="0"/>
          </a:p>
        </p:txBody>
      </p:sp>
      <p:sp>
        <p:nvSpPr>
          <p:cNvPr id="3" name="Segnaposto contenuto 2"/>
          <p:cNvSpPr>
            <a:spLocks noGrp="1"/>
          </p:cNvSpPr>
          <p:nvPr>
            <p:ph sz="quarter" idx="1"/>
          </p:nvPr>
        </p:nvSpPr>
        <p:spPr>
          <a:xfrm>
            <a:off x="251520" y="1600200"/>
            <a:ext cx="8424936" cy="4873752"/>
          </a:xfrm>
        </p:spPr>
        <p:txBody>
          <a:bodyPr/>
          <a:lstStyle/>
          <a:p>
            <a:pPr fontAlgn="base"/>
            <a:r>
              <a:rPr lang="it-IT" dirty="0" smtClean="0"/>
              <a:t>Resta ferma la possibilità per il dipendente, di fruire in alternativa ai permessi di cui sopra, anche dei:</a:t>
            </a:r>
          </a:p>
          <a:p>
            <a:pPr lvl="0" fontAlgn="base"/>
            <a:r>
              <a:rPr lang="it-IT" dirty="0" smtClean="0"/>
              <a:t>permessi brevi a recupero (art. 16 CCNL/2007);</a:t>
            </a:r>
          </a:p>
          <a:p>
            <a:pPr lvl="0" fontAlgn="base"/>
            <a:r>
              <a:rPr lang="it-IT" dirty="0" smtClean="0"/>
              <a:t>permessi per motivi familiari e personali;</a:t>
            </a:r>
          </a:p>
          <a:p>
            <a:pPr lvl="0" fontAlgn="base"/>
            <a:r>
              <a:rPr lang="it-IT" dirty="0" smtClean="0"/>
              <a:t>riposi compensativi per le prestazioni di lavoro straordinario.</a:t>
            </a:r>
          </a:p>
          <a:p>
            <a:pPr fontAlgn="base"/>
            <a:r>
              <a:rPr lang="it-IT" dirty="0" smtClean="0"/>
              <a:t>Rimane ovviamente il ricorso al </a:t>
            </a:r>
            <a:r>
              <a:rPr lang="it-IT" b="1" dirty="0" smtClean="0"/>
              <a:t>giorno di malattia</a:t>
            </a:r>
            <a:r>
              <a:rPr lang="it-IT" dirty="0" smtClean="0"/>
              <a:t> in quanto comunque diritto del dipendente anche riconosciuto dal CCNL/2007 che rimane in vigore nelle parti non disapplicate.</a:t>
            </a:r>
          </a:p>
          <a:p>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267744" y="0"/>
            <a:ext cx="6172200" cy="6558114"/>
          </a:xfr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a:noAutofit/>
          </a:bodyPr>
          <a:lstStyle/>
          <a:p>
            <a:pPr fontAlgn="base"/>
            <a:r>
              <a:rPr lang="it-IT" sz="1400" dirty="0" smtClean="0"/>
              <a:t>L’assenza è altresì imputata alla malattia:</a:t>
            </a:r>
            <a:br>
              <a:rPr lang="it-IT" sz="1400" dirty="0" smtClean="0"/>
            </a:br>
            <a:r>
              <a:rPr lang="it-IT" sz="1400" dirty="0" smtClean="0"/>
              <a:t>Nel caso di concomitanza tra l’espletamento di visite specialistiche, l’effettuazione di terapie od esami diagnostici e la situazione di incapacità lavorativa temporanea del dipendente conseguente ad una patologia in atto;</a:t>
            </a:r>
            <a:br>
              <a:rPr lang="it-IT" sz="1400" dirty="0" smtClean="0"/>
            </a:br>
            <a:r>
              <a:rPr lang="it-IT" sz="1400" dirty="0" smtClean="0"/>
              <a:t>Nel caso in cui l’incapacità lavorativa è determinata dalle caratteristiche di esecuzione e di impegno organico delle visite specialistiche, degli accertamenti, esami diagnostici e/o delle terapie</a:t>
            </a:r>
            <a:br>
              <a:rPr lang="it-IT" sz="1400" dirty="0" smtClean="0"/>
            </a:br>
            <a:r>
              <a:rPr lang="it-IT" sz="1400" dirty="0" smtClean="0"/>
              <a:t>In questi casi nell’ipotesi di controllo medico legale, l’assenza dal domicilio è giustificata dall’attestazione di presenza presso la struttura.</a:t>
            </a:r>
            <a:br>
              <a:rPr lang="it-IT" sz="1400" dirty="0" smtClean="0"/>
            </a:br>
            <a:r>
              <a:rPr lang="it-IT" sz="1400" i="1" dirty="0" smtClean="0"/>
              <a:t>Preavviso – urgenza e necessità</a:t>
            </a:r>
            <a:r>
              <a:rPr lang="it-IT" sz="1400" dirty="0" smtClean="0"/>
              <a:t/>
            </a:r>
            <a:br>
              <a:rPr lang="it-IT" sz="1400" dirty="0" smtClean="0"/>
            </a:br>
            <a:r>
              <a:rPr lang="it-IT" sz="1400" dirty="0" smtClean="0"/>
              <a:t>La domanda di fruizione dei permessi è presentata dal dipendente nel rispetto di un termine di preavviso di almeno tre giorni. Nei casi di particolare e comprovata urgenza o necessità, la domanda può essere presentata anche nelle 24 ore precedenti la fruizione e, comunque, non oltre l’inizio dell’orario di lavoro del giorno in cui il dipendente intende fruire del periodo di permesso giornaliero od orario.</a:t>
            </a:r>
            <a:br>
              <a:rPr lang="it-IT" sz="1400" dirty="0" smtClean="0"/>
            </a:br>
            <a:r>
              <a:rPr lang="it-IT" sz="1400" i="1" dirty="0" smtClean="0"/>
              <a:t>Come giustificare l’assenza</a:t>
            </a:r>
            <a:r>
              <a:rPr lang="it-IT" sz="1400" dirty="0" smtClean="0"/>
              <a:t/>
            </a:r>
            <a:br>
              <a:rPr lang="it-IT" sz="1400" dirty="0" smtClean="0"/>
            </a:br>
            <a:r>
              <a:rPr lang="it-IT" sz="1400" dirty="0" smtClean="0"/>
              <a:t>L’assenza sarà giustificata mediante attestazione di presenza, anche in ordine all’orario, redatta dal medico o dal personale amministrativo della struttura, anche privati, che hanno svolto la visita o la prestazione.</a:t>
            </a:r>
            <a:br>
              <a:rPr lang="it-IT" sz="1400" dirty="0" smtClean="0"/>
            </a:br>
            <a:r>
              <a:rPr lang="it-IT" sz="1400" dirty="0" smtClean="0"/>
              <a:t>L’attestazione è inoltrata all’amministrazione dal dipendente oppure è trasmessa direttamente a quest’ultima, anche per via telematica, a cura del medico o della struttura.</a:t>
            </a:r>
            <a:endParaRPr lang="it-IT"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99592" y="404664"/>
            <a:ext cx="7776864" cy="3173738"/>
          </a:xfrm>
          <a:solidFill>
            <a:schemeClr val="accent1">
              <a:lumMod val="20000"/>
              <a:lumOff val="80000"/>
            </a:schemeClr>
          </a:solidFill>
          <a:ln>
            <a:solidFill>
              <a:schemeClr val="accent1">
                <a:lumMod val="75000"/>
              </a:schemeClr>
            </a:solidFill>
          </a:ln>
        </p:spPr>
        <p:txBody>
          <a:bodyPr>
            <a:normAutofit/>
          </a:bodyPr>
          <a:lstStyle/>
          <a:p>
            <a:pPr lvl="0" fontAlgn="base"/>
            <a:r>
              <a:rPr lang="it-IT" sz="1400" dirty="0" smtClean="0">
                <a:solidFill>
                  <a:schemeClr val="tx1"/>
                </a:solidFill>
              </a:rPr>
              <a:t>I </a:t>
            </a:r>
            <a:r>
              <a:rPr lang="it-IT" sz="1400" dirty="0" smtClean="0">
                <a:solidFill>
                  <a:schemeClr val="tx1"/>
                </a:solidFill>
              </a:rPr>
              <a:t>tre giorni di permesso retribuito per motivi personali o familiari (art. 15 comma 2 CCNL/2007) sono stati trasformati in 18 ore per anno scolastico (art. 31 CCNL/2018);</a:t>
            </a:r>
            <a:br>
              <a:rPr lang="it-IT" sz="1400" dirty="0" smtClean="0">
                <a:solidFill>
                  <a:schemeClr val="tx1"/>
                </a:solidFill>
              </a:rPr>
            </a:br>
            <a:r>
              <a:rPr lang="it-IT" sz="1400" dirty="0" smtClean="0">
                <a:solidFill>
                  <a:schemeClr val="tx1"/>
                </a:solidFill>
              </a:rPr>
              <a:t>I tre giorni di permesso di cui all’art. 33, comma 3, della legge 5 febbraio 1992, n. 104 possono essere utilizzati anche ad ore nel limite massimo di 18 ore mensili (art. 32 CCNL/2018);</a:t>
            </a:r>
            <a:br>
              <a:rPr lang="it-IT" sz="1400" dirty="0" smtClean="0">
                <a:solidFill>
                  <a:schemeClr val="tx1"/>
                </a:solidFill>
              </a:rPr>
            </a:br>
            <a:r>
              <a:rPr lang="it-IT" sz="1400" dirty="0" smtClean="0">
                <a:solidFill>
                  <a:schemeClr val="tx1"/>
                </a:solidFill>
              </a:rPr>
              <a:t>Sono state introdotte ulteriori 18 ore di permesso per l’espletamento di visite, terapie, prestazioni specialistiche o esami diagnostici (art. 33 CCNL/2018).</a:t>
            </a:r>
            <a:br>
              <a:rPr lang="it-IT" sz="1400" dirty="0" smtClean="0">
                <a:solidFill>
                  <a:schemeClr val="tx1"/>
                </a:solidFill>
              </a:rPr>
            </a:br>
            <a:r>
              <a:rPr lang="it-IT" sz="1400" dirty="0" smtClean="0">
                <a:solidFill>
                  <a:schemeClr val="tx1"/>
                </a:solidFill>
              </a:rPr>
              <a:t>Rimango invece invariati i permessi di cui all’art. 15 comma 1 CCNL/2007 ovvero:</a:t>
            </a:r>
            <a:br>
              <a:rPr lang="it-IT" sz="1400" dirty="0" smtClean="0">
                <a:solidFill>
                  <a:schemeClr val="tx1"/>
                </a:solidFill>
              </a:rPr>
            </a:br>
            <a:r>
              <a:rPr lang="it-IT" sz="1400" dirty="0" smtClean="0">
                <a:solidFill>
                  <a:schemeClr val="tx1"/>
                </a:solidFill>
              </a:rPr>
              <a:t>3 giorni di permesso per lutto;</a:t>
            </a:r>
            <a:br>
              <a:rPr lang="it-IT" sz="1400" dirty="0" smtClean="0">
                <a:solidFill>
                  <a:schemeClr val="tx1"/>
                </a:solidFill>
              </a:rPr>
            </a:br>
            <a:r>
              <a:rPr lang="it-IT" sz="1400" dirty="0" smtClean="0">
                <a:solidFill>
                  <a:schemeClr val="tx1"/>
                </a:solidFill>
              </a:rPr>
              <a:t>8 giorni di permesso per concorsi o esami (ivi compresi i giorni per il viaggio);</a:t>
            </a:r>
            <a:br>
              <a:rPr lang="it-IT" sz="1400" dirty="0" smtClean="0">
                <a:solidFill>
                  <a:schemeClr val="tx1"/>
                </a:solidFill>
              </a:rPr>
            </a:br>
            <a:r>
              <a:rPr lang="it-IT" sz="1400" dirty="0" smtClean="0">
                <a:solidFill>
                  <a:schemeClr val="tx1"/>
                </a:solidFill>
              </a:rPr>
              <a:t>15 giorni in occasione del matrimonio.</a:t>
            </a:r>
            <a:endParaRPr lang="it-IT" sz="1400" dirty="0">
              <a:solidFill>
                <a:schemeClr val="tx1"/>
              </a:solidFill>
            </a:endParaRPr>
          </a:p>
        </p:txBody>
      </p:sp>
      <p:sp>
        <p:nvSpPr>
          <p:cNvPr id="3" name="Sottotitolo 2"/>
          <p:cNvSpPr>
            <a:spLocks noGrp="1"/>
          </p:cNvSpPr>
          <p:nvPr>
            <p:ph type="subTitle" idx="1"/>
          </p:nvPr>
        </p:nvSpPr>
        <p:spPr>
          <a:xfrm>
            <a:off x="467544" y="3933056"/>
            <a:ext cx="8208912" cy="1800200"/>
          </a:xfrm>
        </p:spPr>
        <p:txBody>
          <a:bodyPr>
            <a:noAutofit/>
          </a:bodyPr>
          <a:lstStyle/>
          <a:p>
            <a:pPr algn="ctr"/>
            <a:r>
              <a:rPr lang="it-IT" sz="2400" dirty="0" smtClean="0">
                <a:solidFill>
                  <a:schemeClr val="tx1"/>
                </a:solidFill>
              </a:rPr>
              <a:t>Tali permessi continuano ad essere fruiti su base giornaliera, sottratti alla discrezionalità del dirigente e giustificati anche mediante autocertificazione.</a:t>
            </a:r>
          </a:p>
          <a:p>
            <a:pPr algn="ctr"/>
            <a:endParaRPr lang="it-IT"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47664" y="260648"/>
            <a:ext cx="6100192" cy="2088232"/>
          </a:xfrm>
        </p:spPr>
        <p:txBody>
          <a:bodyPr>
            <a:normAutofit/>
          </a:bodyPr>
          <a:lstStyle/>
          <a:p>
            <a:pPr algn="ctr" fontAlgn="base"/>
            <a:r>
              <a:rPr lang="it-IT" sz="2000" dirty="0" smtClean="0">
                <a:solidFill>
                  <a:schemeClr val="tx1"/>
                </a:solidFill>
              </a:rPr>
              <a:t>PERMESSI ORARI RETRIBUITI PER MOTIVI PERSONALI O FAMILIARI</a:t>
            </a:r>
            <a:br>
              <a:rPr lang="it-IT" sz="2000" dirty="0" smtClean="0">
                <a:solidFill>
                  <a:schemeClr val="tx1"/>
                </a:solidFill>
              </a:rPr>
            </a:br>
            <a:r>
              <a:rPr lang="it-IT" sz="2000" dirty="0" smtClean="0">
                <a:solidFill>
                  <a:schemeClr val="tx1"/>
                </a:solidFill>
              </a:rPr>
              <a:t>(art. 31 CCNL/2018</a:t>
            </a:r>
            <a:r>
              <a:rPr lang="it-IT" dirty="0" smtClean="0">
                <a:solidFill>
                  <a:schemeClr val="tx1"/>
                </a:solidFill>
              </a:rPr>
              <a:t>)</a:t>
            </a:r>
            <a:br>
              <a:rPr lang="it-IT" dirty="0" smtClean="0">
                <a:solidFill>
                  <a:schemeClr val="tx1"/>
                </a:solidFill>
              </a:rPr>
            </a:br>
            <a:r>
              <a:rPr lang="it-IT" dirty="0" smtClean="0">
                <a:solidFill>
                  <a:schemeClr val="tx1"/>
                </a:solidFill>
              </a:rPr>
              <a:t> </a:t>
            </a:r>
            <a:r>
              <a:rPr lang="it-IT" dirty="0" smtClean="0"/>
              <a:t/>
            </a:r>
            <a:br>
              <a:rPr lang="it-IT" dirty="0" smtClean="0"/>
            </a:br>
            <a:endParaRPr lang="it-IT" dirty="0"/>
          </a:p>
        </p:txBody>
      </p:sp>
      <p:sp>
        <p:nvSpPr>
          <p:cNvPr id="3" name="Sottotitolo 2"/>
          <p:cNvSpPr>
            <a:spLocks noGrp="1"/>
          </p:cNvSpPr>
          <p:nvPr>
            <p:ph type="subTitle" idx="1"/>
          </p:nvPr>
        </p:nvSpPr>
        <p:spPr>
          <a:xfrm>
            <a:off x="683568" y="2420888"/>
            <a:ext cx="7776864" cy="1944216"/>
          </a:xfrm>
          <a:solidFill>
            <a:schemeClr val="accent4">
              <a:lumMod val="40000"/>
              <a:lumOff val="60000"/>
            </a:schemeClr>
          </a:solidFill>
        </p:spPr>
        <p:txBody>
          <a:bodyPr>
            <a:normAutofit fontScale="25000" lnSpcReduction="20000"/>
          </a:bodyPr>
          <a:lstStyle/>
          <a:p>
            <a:pPr fontAlgn="base"/>
            <a:r>
              <a:rPr lang="it-IT" dirty="0" smtClean="0"/>
              <a:t> </a:t>
            </a:r>
          </a:p>
          <a:p>
            <a:pPr algn="ctr" fontAlgn="base"/>
            <a:r>
              <a:rPr lang="it-IT" sz="9600" i="1" dirty="0" smtClean="0">
                <a:solidFill>
                  <a:schemeClr val="tx1">
                    <a:lumMod val="95000"/>
                    <a:lumOff val="5000"/>
                  </a:schemeClr>
                </a:solidFill>
              </a:rPr>
              <a:t>FRUIZIONE IN ORE</a:t>
            </a:r>
            <a:endParaRPr lang="it-IT" sz="9600" dirty="0" smtClean="0"/>
          </a:p>
          <a:p>
            <a:pPr algn="ctr" fontAlgn="base"/>
            <a:r>
              <a:rPr lang="it-IT" sz="9600" dirty="0" smtClean="0"/>
              <a:t>Il nuovo contratto trasforma i tre giorni di permesso retribuito per motivi personali o familiari in ore (18 ore per A.S.).</a:t>
            </a:r>
          </a:p>
          <a:p>
            <a:pPr fontAlgn="base"/>
            <a:r>
              <a:rPr lang="it-IT" dirty="0" smtClean="0"/>
              <a:t> </a:t>
            </a:r>
          </a:p>
          <a:p>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619672" y="620688"/>
            <a:ext cx="6696744" cy="4176464"/>
          </a:xfrm>
          <a:solidFill>
            <a:schemeClr val="accent1">
              <a:lumMod val="20000"/>
              <a:lumOff val="80000"/>
            </a:schemeClr>
          </a:solidFill>
          <a:effectLst>
            <a:outerShdw blurRad="50800" dist="38100" dir="5400000" algn="t" rotWithShape="0">
              <a:prstClr val="black">
                <a:alpha val="40000"/>
              </a:prstClr>
            </a:outerShdw>
          </a:effectLst>
          <a:scene3d>
            <a:camera prst="perspectiveRelaxedModerately"/>
            <a:lightRig rig="threePt" dir="t"/>
          </a:scene3d>
        </p:spPr>
        <p:txBody>
          <a:bodyPr>
            <a:normAutofit fontScale="90000"/>
          </a:bodyPr>
          <a:lstStyle/>
          <a:p>
            <a:pPr algn="ctr" fontAlgn="base"/>
            <a:r>
              <a:rPr lang="it-IT" sz="2000" dirty="0" smtClean="0">
                <a:latin typeface="Algerian" pitchFamily="82" charset="0"/>
              </a:rPr>
              <a:t>L’art. 31 CCNL/2018 così </a:t>
            </a:r>
            <a:r>
              <a:rPr lang="it-IT" sz="2000" dirty="0" smtClean="0">
                <a:latin typeface="Algerian" pitchFamily="82" charset="0"/>
              </a:rPr>
              <a:t>dispone</a:t>
            </a:r>
            <a:r>
              <a:rPr lang="it-IT" sz="1800" dirty="0" smtClean="0">
                <a:latin typeface="Algerian" pitchFamily="82" charset="0"/>
              </a:rPr>
              <a:t/>
            </a:r>
            <a:br>
              <a:rPr lang="it-IT" sz="1800" dirty="0" smtClean="0">
                <a:latin typeface="Algerian" pitchFamily="82" charset="0"/>
              </a:rPr>
            </a:br>
            <a:r>
              <a:rPr lang="it-IT" sz="1800" dirty="0" smtClean="0">
                <a:latin typeface="Algerian" pitchFamily="82" charset="0"/>
              </a:rPr>
              <a:t/>
            </a:r>
            <a:br>
              <a:rPr lang="it-IT" sz="1800" dirty="0" smtClean="0">
                <a:latin typeface="Algerian" pitchFamily="82" charset="0"/>
              </a:rPr>
            </a:br>
            <a:r>
              <a:rPr lang="it-IT" sz="1800" dirty="0" smtClean="0">
                <a:solidFill>
                  <a:schemeClr val="tx1">
                    <a:lumMod val="85000"/>
                    <a:lumOff val="15000"/>
                  </a:schemeClr>
                </a:solidFill>
              </a:rPr>
              <a:t>“</a:t>
            </a:r>
            <a:r>
              <a:rPr lang="it-IT" sz="1800" i="1" dirty="0" smtClean="0">
                <a:solidFill>
                  <a:schemeClr val="tx1">
                    <a:lumMod val="85000"/>
                    <a:lumOff val="15000"/>
                  </a:schemeClr>
                </a:solidFill>
              </a:rPr>
              <a:t>Il personale ATA, ha diritto, a domanda, a 18 ore di permesso retribuito nell’anno scolastico, per motivi personali o familiari, documentati anche mediante autocertificazione.”</a:t>
            </a:r>
            <a:r>
              <a:rPr lang="it-IT" sz="1800" dirty="0" smtClean="0">
                <a:solidFill>
                  <a:schemeClr val="tx1">
                    <a:lumMod val="85000"/>
                    <a:lumOff val="15000"/>
                  </a:schemeClr>
                </a:solidFill>
              </a:rPr>
              <a:t/>
            </a:r>
            <a:br>
              <a:rPr lang="it-IT" sz="1800" dirty="0" smtClean="0">
                <a:solidFill>
                  <a:schemeClr val="tx1">
                    <a:lumMod val="85000"/>
                    <a:lumOff val="15000"/>
                  </a:schemeClr>
                </a:solidFill>
              </a:rPr>
            </a:br>
            <a:r>
              <a:rPr lang="it-IT" sz="1800" i="1" dirty="0" smtClean="0">
                <a:solidFill>
                  <a:schemeClr val="tx1">
                    <a:lumMod val="85000"/>
                    <a:lumOff val="15000"/>
                  </a:schemeClr>
                </a:solidFill>
              </a:rPr>
              <a:t>Non è possibile il diniego e si possono autocertificare</a:t>
            </a:r>
            <a:r>
              <a:rPr lang="it-IT" sz="1800" dirty="0" smtClean="0">
                <a:solidFill>
                  <a:schemeClr val="tx1">
                    <a:lumMod val="85000"/>
                    <a:lumOff val="15000"/>
                  </a:schemeClr>
                </a:solidFill>
              </a:rPr>
              <a:t/>
            </a:r>
            <a:br>
              <a:rPr lang="it-IT" sz="1800" dirty="0" smtClean="0">
                <a:solidFill>
                  <a:schemeClr val="tx1">
                    <a:lumMod val="85000"/>
                    <a:lumOff val="15000"/>
                  </a:schemeClr>
                </a:solidFill>
              </a:rPr>
            </a:br>
            <a:r>
              <a:rPr lang="it-IT" sz="1800" dirty="0" smtClean="0">
                <a:solidFill>
                  <a:schemeClr val="tx1">
                    <a:lumMod val="85000"/>
                    <a:lumOff val="15000"/>
                  </a:schemeClr>
                </a:solidFill>
              </a:rPr>
              <a:t>È da notare come comunque non cambi nulla rispetto all’art. 15 comma 2 CCNL/2007 in merito al diritto del dipendente alla fruizione dei permessi e alla possibilità dell’autocertificazione degli stessi.</a:t>
            </a:r>
            <a:br>
              <a:rPr lang="it-IT" sz="1800" dirty="0" smtClean="0">
                <a:solidFill>
                  <a:schemeClr val="tx1">
                    <a:lumMod val="85000"/>
                    <a:lumOff val="15000"/>
                  </a:schemeClr>
                </a:solidFill>
              </a:rPr>
            </a:br>
            <a:r>
              <a:rPr lang="it-IT" sz="1800" dirty="0" smtClean="0">
                <a:solidFill>
                  <a:schemeClr val="tx1">
                    <a:lumMod val="85000"/>
                    <a:lumOff val="15000"/>
                  </a:schemeClr>
                </a:solidFill>
              </a:rPr>
              <a:t>Pertanto, i permessi, anche se fruiti in ore, non possono essere negati per esigenze di servizio e non è possibile entrare nel merito dei motivi a supporto della richiesta. Possono inoltre essere giustificati con </a:t>
            </a:r>
            <a:r>
              <a:rPr lang="it-IT" sz="1800" dirty="0" smtClean="0">
                <a:solidFill>
                  <a:schemeClr val="tx1">
                    <a:lumMod val="85000"/>
                    <a:lumOff val="15000"/>
                  </a:schemeClr>
                </a:solidFill>
              </a:rPr>
              <a:t> AUTOCERTIFICAZIONE</a:t>
            </a:r>
            <a:br>
              <a:rPr lang="it-IT" sz="1800" dirty="0" smtClean="0">
                <a:solidFill>
                  <a:schemeClr val="tx1">
                    <a:lumMod val="85000"/>
                    <a:lumOff val="15000"/>
                  </a:schemeClr>
                </a:solidFill>
              </a:rPr>
            </a:br>
            <a:endParaRPr lang="it-IT" dirty="0">
              <a:solidFill>
                <a:schemeClr val="tx1">
                  <a:lumMod val="85000"/>
                  <a:lumOff val="1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548680"/>
            <a:ext cx="7920880" cy="670226"/>
          </a:xfrm>
          <a:solidFill>
            <a:schemeClr val="accent1">
              <a:lumMod val="20000"/>
              <a:lumOff val="80000"/>
            </a:schemeClr>
          </a:solidFill>
        </p:spPr>
        <p:txBody>
          <a:bodyPr/>
          <a:lstStyle/>
          <a:p>
            <a:pPr algn="ctr"/>
            <a:r>
              <a:rPr lang="it-IT" cap="none" dirty="0" smtClean="0">
                <a:ln w="18000">
                  <a:solidFill>
                    <a:schemeClr val="accent1">
                      <a:lumMod val="50000"/>
                    </a:schemeClr>
                  </a:solidFill>
                  <a:prstDash val="solid"/>
                  <a:miter lim="800000"/>
                </a:ln>
                <a:noFill/>
                <a:effectLst>
                  <a:outerShdw blurRad="25500" dist="23000" dir="7020000" algn="tl">
                    <a:srgbClr val="000000">
                      <a:alpha val="50000"/>
                    </a:srgbClr>
                  </a:outerShdw>
                </a:effectLst>
              </a:rPr>
              <a:t>CRITERI </a:t>
            </a:r>
            <a:r>
              <a:rPr lang="it-IT" cap="none" dirty="0" err="1" smtClean="0">
                <a:ln w="18000">
                  <a:solidFill>
                    <a:schemeClr val="accent1">
                      <a:lumMod val="50000"/>
                    </a:schemeClr>
                  </a:solidFill>
                  <a:prstDash val="solid"/>
                  <a:miter lim="800000"/>
                </a:ln>
                <a:noFill/>
                <a:effectLst>
                  <a:outerShdw blurRad="25500" dist="23000" dir="7020000" algn="tl">
                    <a:srgbClr val="000000">
                      <a:alpha val="50000"/>
                    </a:srgbClr>
                  </a:outerShdw>
                </a:effectLst>
              </a:rPr>
              <a:t>DI</a:t>
            </a:r>
            <a:r>
              <a:rPr lang="it-IT" cap="none" dirty="0" smtClean="0">
                <a:ln w="18000">
                  <a:solidFill>
                    <a:schemeClr val="accent1">
                      <a:lumMod val="50000"/>
                    </a:schemeClr>
                  </a:solidFill>
                  <a:prstDash val="solid"/>
                  <a:miter lim="800000"/>
                </a:ln>
                <a:noFill/>
                <a:effectLst>
                  <a:outerShdw blurRad="25500" dist="23000" dir="7020000" algn="tl">
                    <a:srgbClr val="000000">
                      <a:alpha val="50000"/>
                    </a:srgbClr>
                  </a:outerShdw>
                </a:effectLst>
              </a:rPr>
              <a:t> FRUIZIONE</a:t>
            </a:r>
            <a:endParaRPr lang="it-IT" cap="none" dirty="0">
              <a:ln w="18000">
                <a:solidFill>
                  <a:schemeClr val="accent1">
                    <a:lumMod val="50000"/>
                  </a:schemeClr>
                </a:solidFill>
                <a:prstDash val="solid"/>
                <a:miter lim="800000"/>
              </a:ln>
              <a:noFill/>
              <a:effectLst>
                <a:outerShdw blurRad="25500" dist="23000" dir="7020000" algn="tl">
                  <a:srgbClr val="000000">
                    <a:alpha val="50000"/>
                  </a:srgbClr>
                </a:outerShdw>
              </a:effectLst>
            </a:endParaRPr>
          </a:p>
        </p:txBody>
      </p:sp>
      <p:sp>
        <p:nvSpPr>
          <p:cNvPr id="4" name="Sottotitolo 3"/>
          <p:cNvSpPr>
            <a:spLocks noGrp="1"/>
          </p:cNvSpPr>
          <p:nvPr>
            <p:ph type="subTitle" idx="1"/>
          </p:nvPr>
        </p:nvSpPr>
        <p:spPr>
          <a:xfrm>
            <a:off x="251520" y="1340768"/>
            <a:ext cx="8424936" cy="4458090"/>
          </a:xfrm>
        </p:spPr>
        <p:txBody>
          <a:bodyPr>
            <a:normAutofit/>
          </a:bodyPr>
          <a:lstStyle/>
          <a:p>
            <a:pPr algn="ctr" fontAlgn="base"/>
            <a:r>
              <a:rPr lang="it-IT" dirty="0" smtClean="0">
                <a:ln>
                  <a:solidFill>
                    <a:schemeClr val="accent1">
                      <a:lumMod val="50000"/>
                    </a:schemeClr>
                  </a:solidFill>
                </a:ln>
              </a:rPr>
              <a:t>I PERMESSI ORARI</a:t>
            </a:r>
            <a:endParaRPr lang="it-IT" dirty="0" smtClean="0">
              <a:ln>
                <a:solidFill>
                  <a:schemeClr val="accent1">
                    <a:lumMod val="50000"/>
                  </a:schemeClr>
                </a:solidFill>
              </a:ln>
            </a:endParaRPr>
          </a:p>
          <a:p>
            <a:pPr lvl="0" fontAlgn="base">
              <a:buFont typeface="Wingdings" pitchFamily="2" charset="2"/>
              <a:buChar char="v"/>
            </a:pPr>
            <a:r>
              <a:rPr lang="it-IT" dirty="0" smtClean="0">
                <a:ln>
                  <a:solidFill>
                    <a:schemeClr val="accent1">
                      <a:lumMod val="50000"/>
                    </a:schemeClr>
                  </a:solidFill>
                </a:ln>
                <a:solidFill>
                  <a:schemeClr val="tx1">
                    <a:lumMod val="85000"/>
                    <a:lumOff val="15000"/>
                  </a:schemeClr>
                </a:solidFill>
              </a:rPr>
              <a:t>Possono essere fruiti </a:t>
            </a:r>
            <a:r>
              <a:rPr lang="it-IT" dirty="0" smtClean="0">
                <a:ln>
                  <a:solidFill>
                    <a:schemeClr val="accent1">
                      <a:lumMod val="50000"/>
                    </a:schemeClr>
                  </a:solidFill>
                </a:ln>
                <a:solidFill>
                  <a:schemeClr val="tx1">
                    <a:lumMod val="85000"/>
                    <a:lumOff val="15000"/>
                  </a:schemeClr>
                </a:solidFill>
              </a:rPr>
              <a:t>per un massimo di 18 ore annuali;</a:t>
            </a:r>
          </a:p>
          <a:p>
            <a:pPr lvl="0" fontAlgn="base">
              <a:buFont typeface="Wingdings" pitchFamily="2" charset="2"/>
              <a:buChar char="v"/>
            </a:pPr>
            <a:r>
              <a:rPr lang="it-IT" dirty="0" smtClean="0">
                <a:ln>
                  <a:solidFill>
                    <a:schemeClr val="accent1">
                      <a:lumMod val="50000"/>
                    </a:schemeClr>
                  </a:solidFill>
                </a:ln>
                <a:solidFill>
                  <a:schemeClr val="tx1">
                    <a:lumMod val="85000"/>
                    <a:lumOff val="15000"/>
                  </a:schemeClr>
                </a:solidFill>
              </a:rPr>
              <a:t>non sono fruibili per frazione di ora;</a:t>
            </a:r>
          </a:p>
          <a:p>
            <a:pPr lvl="0" fontAlgn="base">
              <a:buFont typeface="Wingdings" pitchFamily="2" charset="2"/>
              <a:buChar char="v"/>
            </a:pPr>
            <a:r>
              <a:rPr lang="it-IT" dirty="0" smtClean="0">
                <a:ln>
                  <a:solidFill>
                    <a:schemeClr val="accent1">
                      <a:lumMod val="50000"/>
                    </a:schemeClr>
                  </a:solidFill>
                </a:ln>
                <a:solidFill>
                  <a:schemeClr val="tx1">
                    <a:lumMod val="85000"/>
                    <a:lumOff val="15000"/>
                  </a:schemeClr>
                </a:solidFill>
              </a:rPr>
              <a:t>sono riproporzionati in caso di part </a:t>
            </a:r>
            <a:r>
              <a:rPr lang="it-IT" dirty="0" err="1" smtClean="0">
                <a:ln>
                  <a:solidFill>
                    <a:schemeClr val="accent1">
                      <a:lumMod val="50000"/>
                    </a:schemeClr>
                  </a:solidFill>
                </a:ln>
                <a:solidFill>
                  <a:schemeClr val="tx1">
                    <a:lumMod val="85000"/>
                    <a:lumOff val="15000"/>
                  </a:schemeClr>
                </a:solidFill>
              </a:rPr>
              <a:t>time</a:t>
            </a:r>
            <a:r>
              <a:rPr lang="it-IT" dirty="0" smtClean="0">
                <a:ln>
                  <a:solidFill>
                    <a:schemeClr val="accent1">
                      <a:lumMod val="50000"/>
                    </a:schemeClr>
                  </a:solidFill>
                </a:ln>
                <a:solidFill>
                  <a:schemeClr val="tx1">
                    <a:lumMod val="85000"/>
                    <a:lumOff val="15000"/>
                  </a:schemeClr>
                </a:solidFill>
              </a:rPr>
              <a:t>;</a:t>
            </a:r>
          </a:p>
          <a:p>
            <a:pPr lvl="0" fontAlgn="base">
              <a:buFont typeface="Wingdings" pitchFamily="2" charset="2"/>
              <a:buChar char="v"/>
            </a:pPr>
            <a:r>
              <a:rPr lang="it-IT" dirty="0" smtClean="0">
                <a:ln>
                  <a:solidFill>
                    <a:schemeClr val="accent1">
                      <a:lumMod val="50000"/>
                    </a:schemeClr>
                  </a:solidFill>
                </a:ln>
                <a:solidFill>
                  <a:schemeClr val="tx1">
                    <a:lumMod val="85000"/>
                    <a:lumOff val="15000"/>
                  </a:schemeClr>
                </a:solidFill>
              </a:rPr>
              <a:t>non riducono le ferie e sono valutati agli effetti dell’anzianità di servizio;</a:t>
            </a:r>
          </a:p>
          <a:p>
            <a:pPr lvl="0" fontAlgn="base">
              <a:buFont typeface="Wingdings" pitchFamily="2" charset="2"/>
              <a:buChar char="v"/>
            </a:pPr>
            <a:r>
              <a:rPr lang="it-IT" dirty="0" smtClean="0">
                <a:ln>
                  <a:solidFill>
                    <a:schemeClr val="accent1">
                      <a:lumMod val="50000"/>
                    </a:schemeClr>
                  </a:solidFill>
                </a:ln>
                <a:solidFill>
                  <a:schemeClr val="tx1">
                    <a:lumMod val="85000"/>
                    <a:lumOff val="15000"/>
                  </a:schemeClr>
                </a:solidFill>
              </a:rPr>
              <a:t>sono aggiuntivi e compatibili ai permessi giornalieri previsti dalla legge o dal contratto collettivo nazionale di lavoro;</a:t>
            </a:r>
          </a:p>
          <a:p>
            <a:pPr lvl="0" fontAlgn="base">
              <a:buFont typeface="Wingdings" pitchFamily="2" charset="2"/>
              <a:buChar char="v"/>
            </a:pPr>
            <a:r>
              <a:rPr lang="it-IT" dirty="0" smtClean="0">
                <a:ln>
                  <a:solidFill>
                    <a:schemeClr val="accent1">
                      <a:lumMod val="50000"/>
                    </a:schemeClr>
                  </a:solidFill>
                </a:ln>
                <a:solidFill>
                  <a:schemeClr val="tx1">
                    <a:lumMod val="85000"/>
                    <a:lumOff val="15000"/>
                  </a:schemeClr>
                </a:solidFill>
              </a:rPr>
              <a:t>non possono essere fruiti nella stessa giornata congiuntamente ad altre tipologie di permessi fruibili ad ore</a:t>
            </a:r>
            <a:r>
              <a:rPr lang="it-IT" dirty="0" smtClean="0">
                <a:ln>
                  <a:solidFill>
                    <a:schemeClr val="accent1">
                      <a:lumMod val="50000"/>
                    </a:schemeClr>
                  </a:solidFill>
                </a:ln>
                <a:solidFill>
                  <a:schemeClr val="tx1">
                    <a:lumMod val="85000"/>
                    <a:lumOff val="15000"/>
                  </a:schemeClr>
                </a:solidFill>
              </a:rPr>
              <a:t>;</a:t>
            </a:r>
            <a:endParaRPr lang="it-IT" dirty="0" smtClean="0">
              <a:ln>
                <a:solidFill>
                  <a:schemeClr val="accent1">
                    <a:lumMod val="50000"/>
                  </a:schemeClr>
                </a:solidFill>
              </a:ln>
              <a:solidFill>
                <a:schemeClr val="tx1">
                  <a:lumMod val="85000"/>
                  <a:lumOff val="15000"/>
                </a:schemeClr>
              </a:solidFill>
            </a:endParaRPr>
          </a:p>
          <a:p>
            <a:pPr fontAlgn="base">
              <a:buFont typeface="Wingdings" pitchFamily="2" charset="2"/>
              <a:buChar char="v"/>
            </a:pPr>
            <a:r>
              <a:rPr lang="it-IT" dirty="0" smtClean="0">
                <a:ln>
                  <a:solidFill>
                    <a:schemeClr val="accent1">
                      <a:lumMod val="50000"/>
                    </a:schemeClr>
                  </a:solidFill>
                </a:ln>
              </a:rPr>
              <a:t>Si possono utilizzare anche per l’intera giornata (18 ore = 3 giorni)</a:t>
            </a:r>
          </a:p>
          <a:p>
            <a:pPr lvl="0" fontAlgn="base">
              <a:buFont typeface="Wingdings" pitchFamily="2" charset="2"/>
              <a:buChar char="v"/>
            </a:pPr>
            <a:endParaRPr lang="it-IT" dirty="0">
              <a:ln>
                <a:solidFill>
                  <a:schemeClr val="accent1">
                    <a:lumMod val="50000"/>
                  </a:schemeClr>
                </a:solidFill>
              </a:ln>
              <a:solidFill>
                <a:schemeClr val="tx1">
                  <a:lumMod val="85000"/>
                  <a:lumOff val="1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051720" y="620688"/>
            <a:ext cx="6550496" cy="5622010"/>
          </a:xfrm>
          <a:solidFill>
            <a:schemeClr val="accent1">
              <a:lumMod val="20000"/>
              <a:lumOff val="80000"/>
            </a:schemeClr>
          </a:solidFill>
        </p:spPr>
        <p:txBody>
          <a:bodyPr>
            <a:noAutofit/>
          </a:bodyPr>
          <a:lstStyle/>
          <a:p>
            <a:pPr fontAlgn="base"/>
            <a:r>
              <a:rPr lang="it-IT" sz="1400" dirty="0" smtClean="0"/>
              <a:t>TALIPERMESSI SONO FRUIBILI </a:t>
            </a:r>
            <a:r>
              <a:rPr lang="it-IT" sz="1400" dirty="0" smtClean="0"/>
              <a:t> </a:t>
            </a:r>
            <a:r>
              <a:rPr lang="it-IT" sz="1400" dirty="0" smtClean="0"/>
              <a:t> </a:t>
            </a:r>
            <a:r>
              <a:rPr lang="it-IT" sz="1400" dirty="0" smtClean="0"/>
              <a:t>anche per la durata dell’intera giornata lavorativa. In tale ipotesi, l’incidenza dell’assenza sul monte ore a disposizione del dipendente è convenzionalmente pari a sei ore.</a:t>
            </a:r>
            <a:br>
              <a:rPr lang="it-IT" sz="1400" dirty="0" smtClean="0"/>
            </a:br>
            <a:r>
              <a:rPr lang="it-IT" sz="1400" dirty="0" smtClean="0"/>
              <a:t>Sostanzialmente le 18 ore equivalgono a 3 giorni.</a:t>
            </a:r>
            <a:br>
              <a:rPr lang="it-IT" sz="1400" dirty="0" smtClean="0"/>
            </a:br>
            <a:r>
              <a:rPr lang="it-IT" sz="1400" i="1" dirty="0" smtClean="0"/>
              <a:t>Non si potrà richiedere il recupero delle ore non svolte a chi svolge il servizio in 5 giorni con 7,12 ore o rientri pomeridiani</a:t>
            </a:r>
            <a:r>
              <a:rPr lang="it-IT" sz="1400" dirty="0" smtClean="0"/>
              <a:t/>
            </a:r>
            <a:br>
              <a:rPr lang="it-IT" sz="1400" dirty="0" smtClean="0"/>
            </a:br>
            <a:r>
              <a:rPr lang="it-IT" sz="1400" dirty="0" smtClean="0"/>
              <a:t>Quando i permessi sono fruiti per la durata dell’intera giornata saranno comunque calcolate 6 ore anche in caso di settimana lavorativa articolata su 5 giorni, con orario giornaliero di 7,12 ore, o con rientro pomeridiano, senza che il personale debba recuperare le ore non svolte.</a:t>
            </a:r>
            <a:br>
              <a:rPr lang="it-IT" sz="1400" dirty="0" smtClean="0"/>
            </a:br>
            <a:r>
              <a:rPr lang="it-IT" sz="1400" dirty="0" smtClean="0"/>
              <a:t>IN TAL SENSO GIA ‘ </a:t>
            </a:r>
            <a:r>
              <a:rPr lang="it-IT" sz="1400" dirty="0" err="1" smtClean="0"/>
              <a:t>VI</a:t>
            </a:r>
            <a:r>
              <a:rPr lang="it-IT" sz="1400" dirty="0" smtClean="0"/>
              <a:t> E’ STATO ARAN </a:t>
            </a:r>
            <a:r>
              <a:rPr lang="it-IT" sz="1400" dirty="0" smtClean="0"/>
              <a:t>6.8 in cui viene specificato che quando […]</a:t>
            </a:r>
            <a:r>
              <a:rPr lang="it-IT" sz="1400" i="1" dirty="0" smtClean="0"/>
              <a:t>si tratta del rientro pomeridiano previsto nell’ambito dell’orario settimanale d’obbligo connesso alla settimana corta, che, in quanto tale, implica necessariamente lo svolgimento dell’attività lavorativa anche nelle ore pomeridiane, al fine di assolvere il debito orario delle 36 ore, ciascuna giornata lavorativa va considerata “unica” a prescindere dal numero delle ore di lavoro previste per la stessa. Da ciò deriva anche che, in caso di assenza del dipendente (sia essa dovuta a malattia, ferie o altro), il concetto di unicità della giornata porta ad escludere la necessità del recupero delle ore pomeridiane non lavorate</a:t>
            </a:r>
            <a:r>
              <a:rPr lang="it-IT" sz="1400" dirty="0" smtClean="0"/>
              <a:t>.</a:t>
            </a:r>
            <a:br>
              <a:rPr lang="it-IT" sz="1400" dirty="0" smtClean="0"/>
            </a:br>
            <a:endParaRPr lang="it-IT"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332656"/>
            <a:ext cx="7920880" cy="1606330"/>
          </a:xfrm>
        </p:spPr>
        <p:txBody>
          <a:bodyPr>
            <a:normAutofit/>
          </a:bodyPr>
          <a:lstStyle/>
          <a:p>
            <a:pPr algn="ctr" fontAlgn="base"/>
            <a:r>
              <a:rPr lang="it-IT" dirty="0" smtClean="0"/>
              <a:t>PERMESSI E CONGEDI PREVISTI DA PARTICOLARI DISPOSIZIONI </a:t>
            </a:r>
            <a:r>
              <a:rPr lang="it-IT" dirty="0" err="1" smtClean="0"/>
              <a:t>DI</a:t>
            </a:r>
            <a:r>
              <a:rPr lang="it-IT" dirty="0" smtClean="0"/>
              <a:t> LEGGE (art. 32 CCNL/2018)</a:t>
            </a:r>
            <a:endParaRPr lang="it-IT" dirty="0"/>
          </a:p>
        </p:txBody>
      </p:sp>
      <p:sp>
        <p:nvSpPr>
          <p:cNvPr id="3" name="Sottotitolo 2"/>
          <p:cNvSpPr>
            <a:spLocks noGrp="1"/>
          </p:cNvSpPr>
          <p:nvPr>
            <p:ph type="subTitle" idx="1"/>
          </p:nvPr>
        </p:nvSpPr>
        <p:spPr>
          <a:xfrm>
            <a:off x="971600" y="1988840"/>
            <a:ext cx="7486600" cy="4386082"/>
          </a:xfrm>
        </p:spPr>
        <p:txBody>
          <a:bodyPr>
            <a:normAutofit fontScale="92500" lnSpcReduction="10000"/>
          </a:bodyPr>
          <a:lstStyle/>
          <a:p>
            <a:pPr lvl="0" fontAlgn="base"/>
            <a:r>
              <a:rPr lang="it-IT" dirty="0" smtClean="0"/>
              <a:t>I tre giorni di permesso per assistenza al familiare disabile</a:t>
            </a:r>
          </a:p>
          <a:p>
            <a:pPr fontAlgn="base"/>
            <a:r>
              <a:rPr lang="it-IT" dirty="0" smtClean="0"/>
              <a:t>Il CCNL/2007, all’art. 15 comma 6, non prevede l’utilizzo ad ore dei 3 giorni di permesso per l’assistenza al familiare disabile richiamando solo ciò che prevede la legge 104/92.</a:t>
            </a:r>
          </a:p>
          <a:p>
            <a:pPr fontAlgn="base"/>
            <a:r>
              <a:rPr lang="it-IT" dirty="0" smtClean="0"/>
              <a:t>Ricordiamo infatti che la legge 104/92 dispone la possibilità di fruizione dei permessi in ore (in alternativa ai giorni) solo se si tratta di handicap personale, mentre per l’assistenza al familiare disabile è possibile fruire dei permessi solo in giorni.</a:t>
            </a:r>
          </a:p>
          <a:p>
            <a:pPr algn="ctr" fontAlgn="base"/>
            <a:r>
              <a:rPr lang="it-IT" sz="2100" i="1" dirty="0" smtClean="0">
                <a:solidFill>
                  <a:schemeClr val="tx1">
                    <a:lumMod val="85000"/>
                    <a:lumOff val="15000"/>
                  </a:schemeClr>
                </a:solidFill>
              </a:rPr>
              <a:t>La novità: utilizzo anche in ore</a:t>
            </a:r>
            <a:endParaRPr lang="it-IT" sz="2100" dirty="0" smtClean="0">
              <a:solidFill>
                <a:schemeClr val="tx1">
                  <a:lumMod val="85000"/>
                  <a:lumOff val="15000"/>
                </a:schemeClr>
              </a:solidFill>
            </a:endParaRPr>
          </a:p>
          <a:p>
            <a:pPr fontAlgn="base"/>
            <a:r>
              <a:rPr lang="it-IT" dirty="0" smtClean="0"/>
              <a:t>L’art. 32 del CCNL/2018 sostituisce l’art. 15, comma 6 e disciplina la materia dei suddetti permessi disponendo che il personale ATA può decidere di utilizzarli in ore nel limite massimo di 18 ore mensili.</a:t>
            </a:r>
          </a:p>
          <a:p>
            <a:pPr fontAlgn="base"/>
            <a:r>
              <a:rPr lang="it-IT" dirty="0" smtClean="0"/>
              <a:t>Ribadiamo che è solo una “possibilità” (è il dipendente infatti che decide) di utilizzare questi permessi anziché in giorni in ore.</a:t>
            </a:r>
          </a:p>
          <a:p>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323528" y="476672"/>
            <a:ext cx="8208912" cy="5997280"/>
          </a:xfrm>
        </p:spPr>
        <p:txBody>
          <a:bodyPr>
            <a:normAutofit fontScale="92500" lnSpcReduction="20000"/>
          </a:bodyPr>
          <a:lstStyle/>
          <a:p>
            <a:pPr fontAlgn="base"/>
            <a:r>
              <a:rPr lang="it-IT" dirty="0" smtClean="0"/>
              <a:t>Il nuovo CCNL prevede anche che al fine di garantire la funzionalità del servizio e la migliore organizzazione dell’attività amministrativa, il dipendente, che fruisce dei permessi 104, predispone, di </a:t>
            </a:r>
            <a:r>
              <a:rPr lang="it-IT" b="1" dirty="0" smtClean="0"/>
              <a:t>norma</a:t>
            </a:r>
            <a:r>
              <a:rPr lang="it-IT" dirty="0" smtClean="0"/>
              <a:t>, una </a:t>
            </a:r>
            <a:r>
              <a:rPr lang="it-IT" b="1" dirty="0" smtClean="0"/>
              <a:t>programmazione mensile dei giorni</a:t>
            </a:r>
            <a:r>
              <a:rPr lang="it-IT" dirty="0" smtClean="0"/>
              <a:t> in cui intende assentarsi, da comunicare all’ufficio di appartenenza </a:t>
            </a:r>
            <a:r>
              <a:rPr lang="it-IT" b="1" dirty="0" smtClean="0"/>
              <a:t>all’inizio di ogni mese</a:t>
            </a:r>
            <a:r>
              <a:rPr lang="it-IT" dirty="0" smtClean="0"/>
              <a:t>.</a:t>
            </a:r>
          </a:p>
          <a:p>
            <a:pPr fontAlgn="base"/>
            <a:r>
              <a:rPr lang="it-IT" dirty="0" smtClean="0"/>
              <a:t>Il contratto introduce quindi un’altra novità che dovrebbe essere una buona prassi per garantire da un lato, l’organizzazione del servizio, dall’altro ovviamente il diritto alla fruizione dei permessi.</a:t>
            </a:r>
          </a:p>
          <a:p>
            <a:pPr fontAlgn="base"/>
            <a:r>
              <a:rPr lang="it-IT" b="1" dirty="0" smtClean="0"/>
              <a:t>In caso di necessità ed urgenza, </a:t>
            </a:r>
            <a:r>
              <a:rPr lang="it-IT" dirty="0" smtClean="0"/>
              <a:t>la relativa comunicazione può essere presentata </a:t>
            </a:r>
            <a:r>
              <a:rPr lang="it-IT" b="1" dirty="0" smtClean="0"/>
              <a:t>nelle 24 ore precedenti</a:t>
            </a:r>
            <a:r>
              <a:rPr lang="it-IT" dirty="0" smtClean="0"/>
              <a:t> la fruizione dello stesso e, comunque, </a:t>
            </a:r>
            <a:r>
              <a:rPr lang="it-IT" b="1" dirty="0" smtClean="0"/>
              <a:t>non oltre l’inizio dell’orario di lavoro</a:t>
            </a:r>
            <a:r>
              <a:rPr lang="it-IT" dirty="0" smtClean="0"/>
              <a:t> del giorno in cui il dipendente utilizza il permesso.</a:t>
            </a:r>
          </a:p>
          <a:p>
            <a:pPr fontAlgn="base"/>
            <a:r>
              <a:rPr lang="it-IT" dirty="0" smtClean="0"/>
              <a:t>Rimane quindi sempre la possibilità di cambiare la programmazione iniziale dei permessi qualora ci sia una necessità la quale può essere comunicata 24 ore prima la fruizione del permesso o addirittura nella stessa giornata di fruizione </a:t>
            </a:r>
            <a:r>
              <a:rPr lang="it-IT" b="1" dirty="0" smtClean="0"/>
              <a:t>prima dell’orario di lavoro </a:t>
            </a:r>
            <a:r>
              <a:rPr lang="it-IT" dirty="0" smtClean="0"/>
              <a:t>del richiedente.</a:t>
            </a:r>
          </a:p>
          <a:p>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57200" y="260648"/>
            <a:ext cx="7467600" cy="6213304"/>
          </a:xfrm>
        </p:spPr>
        <p:txBody>
          <a:bodyPr>
            <a:normAutofit fontScale="62500" lnSpcReduction="20000"/>
          </a:bodyPr>
          <a:lstStyle/>
          <a:p>
            <a:pPr marL="457200" lvl="0" indent="-457200" algn="ctr" fontAlgn="base">
              <a:buNone/>
            </a:pPr>
            <a:r>
              <a:rPr lang="it-IT" sz="3800" b="1" dirty="0" smtClean="0"/>
              <a:t>Specifiche </a:t>
            </a:r>
            <a:r>
              <a:rPr lang="it-IT" sz="3800" b="1" dirty="0" smtClean="0"/>
              <a:t>disposizioni di </a:t>
            </a:r>
            <a:r>
              <a:rPr lang="it-IT" sz="3800" b="1" dirty="0" smtClean="0"/>
              <a:t>legge</a:t>
            </a:r>
          </a:p>
          <a:p>
            <a:pPr marL="457200" lvl="0" indent="-457200" algn="ctr" fontAlgn="base">
              <a:buNone/>
            </a:pPr>
            <a:endParaRPr lang="it-IT" sz="3800" dirty="0" smtClean="0"/>
          </a:p>
          <a:p>
            <a:pPr fontAlgn="base"/>
            <a:r>
              <a:rPr lang="it-IT" dirty="0" smtClean="0"/>
              <a:t>L’art. 32 del CCNL/2018 sostituisce anche l’art. 15 comma 7 del CCNL/2007 regolamentando più nello specifico gli altri permessi retribuiti previsti da specifiche disposizioni di legge, e facendo riferimento, </a:t>
            </a:r>
            <a:r>
              <a:rPr lang="it-IT" b="1" dirty="0" smtClean="0"/>
              <a:t>in particolare</a:t>
            </a:r>
            <a:r>
              <a:rPr lang="it-IT" dirty="0" smtClean="0"/>
              <a:t>, ai:</a:t>
            </a:r>
          </a:p>
          <a:p>
            <a:pPr lvl="0" fontAlgn="base"/>
            <a:r>
              <a:rPr lang="it-IT" b="1" dirty="0" smtClean="0"/>
              <a:t>permessi per i donatori di sangue e di midollo osseo;</a:t>
            </a:r>
            <a:endParaRPr lang="it-IT" dirty="0" smtClean="0"/>
          </a:p>
          <a:p>
            <a:pPr lvl="0" fontAlgn="base"/>
            <a:r>
              <a:rPr lang="it-IT" b="1" dirty="0" smtClean="0"/>
              <a:t>permessi e congedi di cui all’art. 4, comma 1, della legge 53/2000</a:t>
            </a:r>
            <a:r>
              <a:rPr lang="it-IT" dirty="0" smtClean="0"/>
              <a:t>, che tratta il permesso retribuito di tre giorni lavorativi all’anno in caso di </a:t>
            </a:r>
            <a:r>
              <a:rPr lang="it-IT" b="1" dirty="0" smtClean="0"/>
              <a:t>documentata grave infermità</a:t>
            </a:r>
            <a:r>
              <a:rPr lang="it-IT" dirty="0" smtClean="0"/>
              <a:t> del coniuge od un parente entro il secondo grado o del convivente, purché la stabile convivenza con il lavoratore o la lavoratrice risulti da certificazione anagrafica.</a:t>
            </a:r>
          </a:p>
          <a:p>
            <a:pPr fontAlgn="base"/>
            <a:r>
              <a:rPr lang="it-IT" b="1" dirty="0" smtClean="0"/>
              <a:t>Per questi ultimi vi è una chiara </a:t>
            </a:r>
            <a:r>
              <a:rPr lang="it-IT" dirty="0" smtClean="0"/>
              <a:t>differenziazione dai </a:t>
            </a:r>
            <a:r>
              <a:rPr lang="it-IT" b="1" dirty="0" smtClean="0"/>
              <a:t>permessi per lutto</a:t>
            </a:r>
            <a:r>
              <a:rPr lang="it-IT" dirty="0" smtClean="0"/>
              <a:t>, per i quali, come detto nella premessa, trova applicazione in </a:t>
            </a:r>
            <a:r>
              <a:rPr lang="it-IT" b="1" dirty="0" smtClean="0"/>
              <a:t>via esclusiva</a:t>
            </a:r>
            <a:r>
              <a:rPr lang="it-IT" dirty="0" smtClean="0"/>
              <a:t> quanto previsto dall’art. 15, comma 1 del CCNL/2007 che non è stato modificato dal nuovo CCNL.</a:t>
            </a:r>
          </a:p>
          <a:p>
            <a:pPr fontAlgn="base"/>
            <a:r>
              <a:rPr lang="it-IT" dirty="0" smtClean="0"/>
              <a:t>Viene quindi ribadita la validità del CCNL/2007 non modificato dal nuovo Contratto il quale quindi non fa che “aggiungere” ulteriori permessi a quelli già esistenti con la possibilità </a:t>
            </a:r>
            <a:r>
              <a:rPr lang="it-IT" b="1" dirty="0" smtClean="0"/>
              <a:t>anche della fruizione in ore</a:t>
            </a:r>
            <a:r>
              <a:rPr lang="it-IT" dirty="0" smtClean="0"/>
              <a:t>.</a:t>
            </a:r>
          </a:p>
          <a:p>
            <a:pPr fontAlgn="base"/>
            <a:r>
              <a:rPr lang="it-IT" b="1" i="1" dirty="0" smtClean="0"/>
              <a:t>Preavviso di 3 giorni – necessità ed urgenza</a:t>
            </a:r>
            <a:endParaRPr lang="it-IT" dirty="0" smtClean="0"/>
          </a:p>
          <a:p>
            <a:pPr fontAlgn="base"/>
            <a:r>
              <a:rPr lang="it-IT" dirty="0" smtClean="0"/>
              <a:t>Anche per tali permessi vi è una regolamentazione sui tempi e le modalità di fruizione, infatti è specificato che il dipendente che intende fruire dei permessi comunica all’ufficio di appartenenza i giorni in cui intende assentarsi </a:t>
            </a:r>
            <a:r>
              <a:rPr lang="it-IT" b="1" dirty="0" smtClean="0"/>
              <a:t>con un preavviso di tre giorni</a:t>
            </a:r>
            <a:r>
              <a:rPr lang="it-IT" dirty="0" smtClean="0"/>
              <a:t>, salve le ipotesi di </a:t>
            </a:r>
            <a:r>
              <a:rPr lang="it-IT" b="1" dirty="0" smtClean="0"/>
              <a:t>comprovata urgenza</a:t>
            </a:r>
            <a:r>
              <a:rPr lang="it-IT" dirty="0" smtClean="0"/>
              <a:t>, in cui la domanda di permesso può essere presentata </a:t>
            </a:r>
            <a:r>
              <a:rPr lang="it-IT" b="1" dirty="0" smtClean="0"/>
              <a:t>nelle 24 ore precedenti la fruizione dello stesso e, comunque, non oltre l’inizio dell’orario di lavoro del giorno in cui il lavoratore utilizza il permesso.</a:t>
            </a:r>
            <a:endParaRPr lang="it-IT" dirty="0" smtClean="0"/>
          </a:p>
          <a:p>
            <a:endParaRPr lang="it-IT"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Loggi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103</TotalTime>
  <Words>347</Words>
  <Application>Microsoft Office PowerPoint</Application>
  <PresentationFormat>Presentazione su schermo (4:3)</PresentationFormat>
  <Paragraphs>63</Paragraphs>
  <Slides>12</Slides>
  <Notes>1</Notes>
  <HiddenSlides>0</HiddenSlides>
  <MMClips>0</MMClips>
  <ScaleCrop>false</ScaleCrop>
  <HeadingPairs>
    <vt:vector size="4" baseType="variant">
      <vt:variant>
        <vt:lpstr>Tema</vt:lpstr>
      </vt:variant>
      <vt:variant>
        <vt:i4>1</vt:i4>
      </vt:variant>
      <vt:variant>
        <vt:lpstr>Titoli diapositive</vt:lpstr>
      </vt:variant>
      <vt:variant>
        <vt:i4>12</vt:i4>
      </vt:variant>
    </vt:vector>
  </HeadingPairs>
  <TitlesOfParts>
    <vt:vector size="13" baseType="lpstr">
      <vt:lpstr>Loggia</vt:lpstr>
      <vt:lpstr>FOGGIA</vt:lpstr>
      <vt:lpstr>I tre giorni di permesso retribuito per motivi personali o familiari (art. 15 comma 2 CCNL/2007) sono stati trasformati in 18 ore per anno scolastico (art. 31 CCNL/2018); I tre giorni di permesso di cui all’art. 33, comma 3, della legge 5 febbraio 1992, n. 104 possono essere utilizzati anche ad ore nel limite massimo di 18 ore mensili (art. 32 CCNL/2018); Sono state introdotte ulteriori 18 ore di permesso per l’espletamento di visite, terapie, prestazioni specialistiche o esami diagnostici (art. 33 CCNL/2018). Rimango invece invariati i permessi di cui all’art. 15 comma 1 CCNL/2007 ovvero: 3 giorni di permesso per lutto; 8 giorni di permesso per concorsi o esami (ivi compresi i giorni per il viaggio); 15 giorni in occasione del matrimonio.</vt:lpstr>
      <vt:lpstr>PERMESSI ORARI RETRIBUITI PER MOTIVI PERSONALI O FAMILIARI (art. 31 CCNL/2018)   </vt:lpstr>
      <vt:lpstr>L’art. 31 CCNL/2018 così dispone  “Il personale ATA, ha diritto, a domanda, a 18 ore di permesso retribuito nell’anno scolastico, per motivi personali o familiari, documentati anche mediante autocertificazione.” Non è possibile il diniego e si possono autocertificare È da notare come comunque non cambi nulla rispetto all’art. 15 comma 2 CCNL/2007 in merito al diritto del dipendente alla fruizione dei permessi e alla possibilità dell’autocertificazione degli stessi. Pertanto, i permessi, anche se fruiti in ore, non possono essere negati per esigenze di servizio e non è possibile entrare nel merito dei motivi a supporto della richiesta. Possono inoltre essere giustificati con  AUTOCERTIFICAZIONE </vt:lpstr>
      <vt:lpstr>CRITERI DI FRUIZIONE</vt:lpstr>
      <vt:lpstr>TALIPERMESSI SONO FRUIBILI   anche per la durata dell’intera giornata lavorativa. In tale ipotesi, l’incidenza dell’assenza sul monte ore a disposizione del dipendente è convenzionalmente pari a sei ore. Sostanzialmente le 18 ore equivalgono a 3 giorni. Non si potrà richiedere il recupero delle ore non svolte a chi svolge il servizio in 5 giorni con 7,12 ore o rientri pomeridiani Quando i permessi sono fruiti per la durata dell’intera giornata saranno comunque calcolate 6 ore anche in caso di settimana lavorativa articolata su 5 giorni, con orario giornaliero di 7,12 ore, o con rientro pomeridiano, senza che il personale debba recuperare le ore non svolte. IN TAL SENSO GIA ‘ VI E’ STATO ARAN 6.8 in cui viene specificato che quando […]si tratta del rientro pomeridiano previsto nell’ambito dell’orario settimanale d’obbligo connesso alla settimana corta, che, in quanto tale, implica necessariamente lo svolgimento dell’attività lavorativa anche nelle ore pomeridiane, al fine di assolvere il debito orario delle 36 ore, ciascuna giornata lavorativa va considerata “unica” a prescindere dal numero delle ore di lavoro previste per la stessa. Da ciò deriva anche che, in caso di assenza del dipendente (sia essa dovuta a malattia, ferie o altro), il concetto di unicità della giornata porta ad escludere la necessità del recupero delle ore pomeridiane non lavorate. </vt:lpstr>
      <vt:lpstr>PERMESSI E CONGEDI PREVISTI DA PARTICOLARI DISPOSIZIONI DI LEGGE (art. 32 CCNL/2018)</vt:lpstr>
      <vt:lpstr>Diapositiva 8</vt:lpstr>
      <vt:lpstr>Diapositiva 9</vt:lpstr>
      <vt:lpstr>ASSENZE PER L’ESPLETAMENTO DI VISITE, TERAPIE, PRESTAZIONI SPECIALISTICHE OD ESAMI DIAGNOSTICI (art. 33 CCNL/2018): </vt:lpstr>
      <vt:lpstr>Rimane sempre la possibilità di utilizzare altri permessi o l’assenza per malattia</vt:lpstr>
      <vt:lpstr>L’assenza è altresì imputata alla malattia: Nel caso di concomitanza tra l’espletamento di visite specialistiche, l’effettuazione di terapie od esami diagnostici e la situazione di incapacità lavorativa temporanea del dipendente conseguente ad una patologia in atto; Nel caso in cui l’incapacità lavorativa è determinata dalle caratteristiche di esecuzione e di impegno organico delle visite specialistiche, degli accertamenti, esami diagnostici e/o delle terapie In questi casi nell’ipotesi di controllo medico legale, l’assenza dal domicilio è giustificata dall’attestazione di presenza presso la struttura. Preavviso – urgenza e necessità La domanda di fruizione dei permessi è presentata dal dipendente nel rispetto di un termine di preavviso di almeno tre giorni. Nei casi di particolare e comprovata urgenza o necessità, la domanda può essere presentata anche nelle 24 ore precedenti la fruizione e, comunque, non oltre l’inizio dell’orario di lavoro del giorno in cui il dipendente intende fruire del periodo di permesso giornaliero od orario. Come giustificare l’assenza L’assenza sarà giustificata mediante attestazione di presenza, anche in ordine all’orario, redatta dal medico o dal personale amministrativo della struttura, anche privati, che hanno svolto la visita o la prestazione. L’attestazione è inoltrata all’amministrazione dal dipendente oppure è trasmessa direttamente a quest’ultima, anche per via telematica, a cura del medico o della struttura.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FOGGIA</dc:title>
  <dc:creator>Alessandro Vannicola</dc:creator>
  <cp:lastModifiedBy>Alessandro Vannicola</cp:lastModifiedBy>
  <cp:revision>11</cp:revision>
  <dcterms:created xsi:type="dcterms:W3CDTF">2018-05-17T09:00:53Z</dcterms:created>
  <dcterms:modified xsi:type="dcterms:W3CDTF">2018-05-17T10:44:09Z</dcterms:modified>
</cp:coreProperties>
</file>